
<file path=[Content_Types].xml><?xml version="1.0" encoding="utf-8"?>
<Types xmlns="http://schemas.openxmlformats.org/package/2006/content-types">
  <Default Extension="bin"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7" r:id="rId2"/>
    <p:sldId id="263" r:id="rId3"/>
    <p:sldId id="258" r:id="rId4"/>
    <p:sldId id="260" r:id="rId5"/>
    <p:sldId id="261" r:id="rId6"/>
    <p:sldId id="262" r:id="rId7"/>
    <p:sldId id="264" r:id="rId8"/>
    <p:sldId id="266" r:id="rId9"/>
    <p:sldId id="267" r:id="rId10"/>
    <p:sldId id="265" r:id="rId11"/>
    <p:sldId id="268" r:id="rId12"/>
    <p:sldId id="272" r:id="rId13"/>
    <p:sldId id="269" r:id="rId14"/>
    <p:sldId id="270" r:id="rId15"/>
    <p:sldId id="271" r:id="rId16"/>
    <p:sldId id="276" r:id="rId17"/>
    <p:sldId id="273"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336"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658B30-A701-AB4B-B4B8-1243F2E1B35E}" type="datetimeFigureOut">
              <a:rPr lang="en-US" smtClean="0"/>
              <a:t>5/15/2015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E9EE17-23FD-D643-ADEA-F3EC75A8CE07}" type="slidenum">
              <a:rPr lang="en-US" smtClean="0"/>
              <a:t>‹#›</a:t>
            </a:fld>
            <a:endParaRPr lang="en-US"/>
          </a:p>
        </p:txBody>
      </p:sp>
    </p:spTree>
    <p:extLst>
      <p:ext uri="{BB962C8B-B14F-4D97-AF65-F5344CB8AC3E}">
        <p14:creationId xmlns:p14="http://schemas.microsoft.com/office/powerpoint/2010/main" val="374948220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5/15/2015</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728701E-CAF4-4159-9B3E-41C86DFFA30D}" type="datetimeFigureOut">
              <a:rPr lang="en-US" smtClean="0"/>
              <a:t>5/15/2015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D728701E-CAF4-4159-9B3E-41C86DFFA30D}" type="datetimeFigureOut">
              <a:rPr lang="en-US" smtClean="0"/>
              <a:t>5/15/2015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en-US" smtClean="0"/>
              <a:t>Click to edit Master title style</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a:xfrm>
            <a:off x="3859305" y="6423585"/>
            <a:ext cx="3316941" cy="365125"/>
          </a:xfrm>
        </p:spPr>
        <p:txBody>
          <a:bodyPr/>
          <a:lstStyle/>
          <a:p>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en-US" smtClean="0"/>
              <a:t>Drag picture to placeholder or click icon to add</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5/15/2015</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US" smtClean="0"/>
              <a:t>Drag picture to placeholder or click icon to add</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D728701E-CAF4-4159-9B3E-41C86DFFA30D}" type="datetimeFigureOut">
              <a:rPr lang="en-US" smtClean="0"/>
              <a:t>5/15/2015</a:t>
            </a:fld>
            <a:endParaRPr lang="en-US"/>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8305800" y="6248774"/>
            <a:ext cx="554038" cy="365125"/>
          </a:xfrm>
        </p:spPr>
        <p:txBody>
          <a:bodyPr/>
          <a:lstStyle/>
          <a:p>
            <a:fld id="{162F1D00-BD13-4404-86B0-79703945A0A7}" type="slidenum">
              <a:rPr lang="en-US" smtClean="0"/>
              <a:t>‹#›</a:t>
            </a:fld>
            <a:endParaRPr lang="en-US"/>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728701E-CAF4-4159-9B3E-41C86DFFA30D}" type="datetimeFigureOut">
              <a:rPr lang="en-US" smtClean="0"/>
              <a:t>5/15/2015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2F1D00-BD13-4404-86B0-79703945A0A7}" type="slidenum">
              <a:rPr lang="en-US" smtClean="0"/>
              <a:t>‹#›</a:t>
            </a:fld>
            <a:endParaRPr lang="en-US"/>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162F1D00-BD13-4404-86B0-79703945A0A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5/15/2015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D728701E-CAF4-4159-9B3E-41C86DFFA30D}" type="datetimeFigureOut">
              <a:rPr lang="en-US" smtClean="0"/>
              <a:t>5/15/2015</a:t>
            </a:fld>
            <a:endParaRPr lang="en-US"/>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162F1D00-BD13-4404-86B0-79703945A0A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38695" y="5013739"/>
            <a:ext cx="7569200" cy="1700696"/>
          </a:xfrm>
        </p:spPr>
        <p:txBody>
          <a:bodyPr>
            <a:normAutofit fontScale="90000"/>
          </a:bodyPr>
          <a:lstStyle/>
          <a:p>
            <a:r>
              <a:rPr lang="en-US" u="sng" dirty="0" smtClean="0"/>
              <a:t>Objective: </a:t>
            </a:r>
            <a:r>
              <a:rPr lang="en-US" dirty="0" smtClean="0"/>
              <a:t/>
            </a:r>
            <a:br>
              <a:rPr lang="en-US" dirty="0" smtClean="0"/>
            </a:br>
            <a:r>
              <a:rPr lang="en-US" u="sng" dirty="0" smtClean="0"/>
              <a:t>Lessons 18:</a:t>
            </a:r>
            <a:r>
              <a:rPr lang="en-US" dirty="0" smtClean="0"/>
              <a:t> Draw rectangles and rhombuses to clarify their attributes and define rectangles and rhombuses based on those attributes.</a:t>
            </a:r>
            <a:endParaRPr lang="en-US" dirty="0"/>
          </a:p>
        </p:txBody>
      </p:sp>
      <p:sp>
        <p:nvSpPr>
          <p:cNvPr id="3" name="Subtitle 2"/>
          <p:cNvSpPr>
            <a:spLocks noGrp="1"/>
          </p:cNvSpPr>
          <p:nvPr>
            <p:ph type="subTitle" idx="1"/>
          </p:nvPr>
        </p:nvSpPr>
        <p:spPr>
          <a:xfrm>
            <a:off x="938695" y="4579729"/>
            <a:ext cx="4038600" cy="748553"/>
          </a:xfrm>
        </p:spPr>
        <p:txBody>
          <a:bodyPr/>
          <a:lstStyle/>
          <a:p>
            <a:r>
              <a:rPr lang="en-US" dirty="0" smtClean="0"/>
              <a:t>By the end of the lesson, you will be able to…</a:t>
            </a:r>
            <a:endParaRPr lang="en-US" dirty="0"/>
          </a:p>
        </p:txBody>
      </p:sp>
      <p:sp>
        <p:nvSpPr>
          <p:cNvPr id="4" name="Footer Placeholder 3"/>
          <p:cNvSpPr>
            <a:spLocks noGrp="1"/>
          </p:cNvSpPr>
          <p:nvPr>
            <p:ph type="ftr" sz="quarter" idx="11"/>
          </p:nvPr>
        </p:nvSpPr>
        <p:spPr>
          <a:xfrm>
            <a:off x="7089913" y="274556"/>
            <a:ext cx="1771778" cy="642053"/>
          </a:xfrm>
        </p:spPr>
        <p:txBody>
          <a:bodyPr/>
          <a:lstStyle/>
          <a:p>
            <a:r>
              <a:rPr lang="en-US" dirty="0" smtClean="0">
                <a:solidFill>
                  <a:schemeClr val="tx1"/>
                </a:solidFill>
              </a:rPr>
              <a:t>5th Grade Module 5</a:t>
            </a:r>
          </a:p>
          <a:p>
            <a:r>
              <a:rPr lang="en-US" dirty="0" smtClean="0">
                <a:solidFill>
                  <a:schemeClr val="tx1"/>
                </a:solidFill>
              </a:rPr>
              <a:t>Lesson 18 </a:t>
            </a: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14451451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1497106"/>
          </a:xfrm>
        </p:spPr>
        <p:txBody>
          <a:bodyPr/>
          <a:lstStyle/>
          <a:p>
            <a:r>
              <a:rPr lang="en-US" dirty="0"/>
              <a:t>Problem 1</a:t>
            </a:r>
            <a:br>
              <a:rPr lang="en-US" dirty="0"/>
            </a:br>
            <a:r>
              <a:rPr lang="en-US" sz="2800" dirty="0" smtClean="0"/>
              <a:t>b) Measure and label its angles to explore their relationships.</a:t>
            </a:r>
            <a:endParaRPr lang="en-US" sz="2800" dirty="0"/>
          </a:p>
        </p:txBody>
      </p:sp>
      <p:sp>
        <p:nvSpPr>
          <p:cNvPr id="3" name="Content Placeholder 2"/>
          <p:cNvSpPr>
            <a:spLocks noGrp="1"/>
          </p:cNvSpPr>
          <p:nvPr>
            <p:ph idx="1"/>
          </p:nvPr>
        </p:nvSpPr>
        <p:spPr>
          <a:xfrm>
            <a:off x="498474" y="1981200"/>
            <a:ext cx="3873339" cy="4144963"/>
          </a:xfrm>
        </p:spPr>
        <p:txBody>
          <a:bodyPr/>
          <a:lstStyle/>
          <a:p>
            <a:r>
              <a:rPr lang="en-US" dirty="0" smtClean="0"/>
              <a:t>Use your protractor to measure the angles and mark them  inside the rhombus</a:t>
            </a:r>
          </a:p>
          <a:p>
            <a:r>
              <a:rPr lang="en-US" dirty="0" smtClean="0"/>
              <a:t>What do you notice? Turn and Talk</a:t>
            </a:r>
          </a:p>
          <a:p>
            <a:endParaRPr lang="en-US" dirty="0"/>
          </a:p>
        </p:txBody>
      </p:sp>
      <p:sp>
        <p:nvSpPr>
          <p:cNvPr id="4" name="Rectangle 3"/>
          <p:cNvSpPr/>
          <p:nvPr/>
        </p:nvSpPr>
        <p:spPr>
          <a:xfrm>
            <a:off x="4252753" y="2551837"/>
            <a:ext cx="4572000" cy="2308324"/>
          </a:xfrm>
          <a:prstGeom prst="rect">
            <a:avLst/>
          </a:prstGeom>
        </p:spPr>
        <p:txBody>
          <a:bodyPr>
            <a:spAutoFit/>
          </a:bodyPr>
          <a:lstStyle/>
          <a:p>
            <a:r>
              <a:rPr lang="en-US" dirty="0" smtClean="0"/>
              <a:t>Stu Dent said:  “The </a:t>
            </a:r>
            <a:r>
              <a:rPr lang="en-US" dirty="0"/>
              <a:t>angles that are beside each other add up to a straight angle. </a:t>
            </a:r>
            <a:r>
              <a:rPr lang="en-US" dirty="0">
                <a:latin typeface="Wingdings"/>
              </a:rPr>
              <a:t> </a:t>
            </a:r>
            <a:r>
              <a:rPr lang="en-US" dirty="0"/>
              <a:t>There are two pairs of angles. Each pair adds up to 180</a:t>
            </a:r>
            <a:r>
              <a:rPr lang="en-US" dirty="0" smtClean="0"/>
              <a:t>°.”</a:t>
            </a:r>
          </a:p>
          <a:p>
            <a:endParaRPr lang="en-US" dirty="0" smtClean="0"/>
          </a:p>
          <a:p>
            <a:r>
              <a:rPr lang="en-US" dirty="0" err="1" smtClean="0"/>
              <a:t>Ima</a:t>
            </a:r>
            <a:r>
              <a:rPr lang="en-US" dirty="0" smtClean="0"/>
              <a:t> Kid said: “Angles </a:t>
            </a:r>
            <a:r>
              <a:rPr lang="en-US" dirty="0"/>
              <a:t>between parallel lines equal 180°. </a:t>
            </a:r>
            <a:r>
              <a:rPr lang="en-US" dirty="0">
                <a:latin typeface="Wingdings"/>
              </a:rPr>
              <a:t> </a:t>
            </a:r>
            <a:r>
              <a:rPr lang="en-US" dirty="0"/>
              <a:t>The opposite angles are the same size</a:t>
            </a:r>
            <a:r>
              <a:rPr lang="en-US" dirty="0" smtClean="0"/>
              <a:t>.”</a:t>
            </a:r>
            <a:endParaRPr lang="en-US" dirty="0"/>
          </a:p>
        </p:txBody>
      </p:sp>
    </p:spTree>
    <p:extLst>
      <p:ext uri="{BB962C8B-B14F-4D97-AF65-F5344CB8AC3E}">
        <p14:creationId xmlns:p14="http://schemas.microsoft.com/office/powerpoint/2010/main" val="301406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3"/>
            <a:ext cx="7556313" cy="1403893"/>
          </a:xfrm>
        </p:spPr>
        <p:txBody>
          <a:bodyPr/>
          <a:lstStyle/>
          <a:p>
            <a:r>
              <a:rPr lang="en-US" dirty="0"/>
              <a:t>Problem 1</a:t>
            </a:r>
            <a:br>
              <a:rPr lang="en-US" dirty="0"/>
            </a:br>
            <a:r>
              <a:rPr lang="en-US" sz="2800" dirty="0" smtClean="0"/>
              <a:t>c) Fold and measure to explore diagonals of rhombuses.</a:t>
            </a:r>
            <a:endParaRPr lang="en-US" sz="2800" dirty="0"/>
          </a:p>
        </p:txBody>
      </p:sp>
      <p:sp>
        <p:nvSpPr>
          <p:cNvPr id="3" name="Content Placeholder 2"/>
          <p:cNvSpPr>
            <a:spLocks noGrp="1"/>
          </p:cNvSpPr>
          <p:nvPr>
            <p:ph idx="1"/>
          </p:nvPr>
        </p:nvSpPr>
        <p:spPr>
          <a:xfrm>
            <a:off x="498474" y="2157699"/>
            <a:ext cx="7556313" cy="3968464"/>
          </a:xfrm>
        </p:spPr>
        <p:txBody>
          <a:bodyPr>
            <a:normAutofit lnSpcReduction="10000"/>
          </a:bodyPr>
          <a:lstStyle/>
          <a:p>
            <a:r>
              <a:rPr lang="en-US" dirty="0" smtClean="0"/>
              <a:t>Use your ruler to draw the diagonals of the rhombus.</a:t>
            </a:r>
          </a:p>
          <a:p>
            <a:r>
              <a:rPr lang="en-US" dirty="0" smtClean="0"/>
              <a:t>Measure them from corner to corner and also from corner to where they intersect.</a:t>
            </a:r>
          </a:p>
          <a:p>
            <a:r>
              <a:rPr lang="en-US" dirty="0" smtClean="0"/>
              <a:t>Tell your partner what you notice.</a:t>
            </a:r>
          </a:p>
          <a:p>
            <a:r>
              <a:rPr lang="en-US" dirty="0" smtClean="0"/>
              <a:t>Now measure the angles formed by the diagonals. What is the measurement?</a:t>
            </a:r>
          </a:p>
          <a:p>
            <a:r>
              <a:rPr lang="en-US" dirty="0" smtClean="0"/>
              <a:t>Do the diagonals of a rhombus bisect one another? How do you know?</a:t>
            </a:r>
          </a:p>
          <a:p>
            <a:r>
              <a:rPr lang="en-US" dirty="0" smtClean="0"/>
              <a:t>What is the name for lines that intersect at a right angle?</a:t>
            </a:r>
            <a:endParaRPr lang="en-US" dirty="0"/>
          </a:p>
        </p:txBody>
      </p:sp>
      <p:sp>
        <p:nvSpPr>
          <p:cNvPr id="4" name="TextBox 3"/>
          <p:cNvSpPr txBox="1"/>
          <p:nvPr/>
        </p:nvSpPr>
        <p:spPr>
          <a:xfrm>
            <a:off x="3263211" y="4410335"/>
            <a:ext cx="3776870" cy="369332"/>
          </a:xfrm>
          <a:prstGeom prst="rect">
            <a:avLst/>
          </a:prstGeom>
          <a:noFill/>
        </p:spPr>
        <p:txBody>
          <a:bodyPr wrap="square" rtlCol="0">
            <a:spAutoFit/>
          </a:bodyPr>
          <a:lstStyle/>
          <a:p>
            <a:r>
              <a:rPr lang="en-US" dirty="0" smtClean="0">
                <a:solidFill>
                  <a:srgbClr val="4D264D"/>
                </a:solidFill>
              </a:rPr>
              <a:t>90° They are right angles!</a:t>
            </a:r>
            <a:endParaRPr lang="en-US" dirty="0">
              <a:solidFill>
                <a:srgbClr val="4D264D"/>
              </a:solidFill>
            </a:endParaRPr>
          </a:p>
        </p:txBody>
      </p:sp>
      <p:sp>
        <p:nvSpPr>
          <p:cNvPr id="5" name="TextBox 4"/>
          <p:cNvSpPr txBox="1"/>
          <p:nvPr/>
        </p:nvSpPr>
        <p:spPr>
          <a:xfrm>
            <a:off x="2105636" y="5101691"/>
            <a:ext cx="6053582" cy="646331"/>
          </a:xfrm>
          <a:prstGeom prst="rect">
            <a:avLst/>
          </a:prstGeom>
          <a:noFill/>
        </p:spPr>
        <p:txBody>
          <a:bodyPr wrap="square" rtlCol="0">
            <a:spAutoFit/>
          </a:bodyPr>
          <a:lstStyle/>
          <a:p>
            <a:r>
              <a:rPr lang="en-US" dirty="0" smtClean="0">
                <a:solidFill>
                  <a:srgbClr val="4D264D"/>
                </a:solidFill>
              </a:rPr>
              <a:t>Yes because the point where they cross is the midpoint of both diagonals.</a:t>
            </a:r>
            <a:endParaRPr lang="en-US" dirty="0">
              <a:solidFill>
                <a:srgbClr val="4D264D"/>
              </a:solidFill>
            </a:endParaRPr>
          </a:p>
        </p:txBody>
      </p:sp>
      <p:sp>
        <p:nvSpPr>
          <p:cNvPr id="6" name="TextBox 5"/>
          <p:cNvSpPr txBox="1"/>
          <p:nvPr/>
        </p:nvSpPr>
        <p:spPr>
          <a:xfrm>
            <a:off x="909404" y="6126163"/>
            <a:ext cx="3776870" cy="369332"/>
          </a:xfrm>
          <a:prstGeom prst="rect">
            <a:avLst/>
          </a:prstGeom>
          <a:noFill/>
        </p:spPr>
        <p:txBody>
          <a:bodyPr wrap="square" rtlCol="0">
            <a:spAutoFit/>
          </a:bodyPr>
          <a:lstStyle/>
          <a:p>
            <a:r>
              <a:rPr lang="en-US" dirty="0" smtClean="0">
                <a:solidFill>
                  <a:srgbClr val="4D264D"/>
                </a:solidFill>
              </a:rPr>
              <a:t>Perpendicular lines</a:t>
            </a:r>
            <a:endParaRPr lang="en-US" dirty="0">
              <a:solidFill>
                <a:srgbClr val="4D264D"/>
              </a:solidFill>
            </a:endParaRPr>
          </a:p>
        </p:txBody>
      </p:sp>
      <p:sp>
        <p:nvSpPr>
          <p:cNvPr id="7" name="TextBox 6"/>
          <p:cNvSpPr txBox="1"/>
          <p:nvPr/>
        </p:nvSpPr>
        <p:spPr>
          <a:xfrm>
            <a:off x="4277917" y="6126163"/>
            <a:ext cx="3776870" cy="646331"/>
          </a:xfrm>
          <a:prstGeom prst="rect">
            <a:avLst/>
          </a:prstGeom>
          <a:noFill/>
        </p:spPr>
        <p:txBody>
          <a:bodyPr wrap="square" rtlCol="0">
            <a:spAutoFit/>
          </a:bodyPr>
          <a:lstStyle/>
          <a:p>
            <a:r>
              <a:rPr lang="en-US" dirty="0" smtClean="0">
                <a:solidFill>
                  <a:srgbClr val="4D264D"/>
                </a:solidFill>
              </a:rPr>
              <a:t>We call these diagonals perpendicular bisectors!</a:t>
            </a:r>
            <a:endParaRPr lang="en-US" dirty="0">
              <a:solidFill>
                <a:srgbClr val="4D264D"/>
              </a:solidFill>
            </a:endParaRPr>
          </a:p>
        </p:txBody>
      </p:sp>
    </p:spTree>
    <p:extLst>
      <p:ext uri="{BB962C8B-B14F-4D97-AF65-F5344CB8AC3E}">
        <p14:creationId xmlns:p14="http://schemas.microsoft.com/office/powerpoint/2010/main" val="270933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analyze what we found!</a:t>
            </a:r>
            <a:endParaRPr lang="en-US" dirty="0"/>
          </a:p>
        </p:txBody>
      </p:sp>
      <p:sp>
        <p:nvSpPr>
          <p:cNvPr id="3" name="Content Placeholder 2"/>
          <p:cNvSpPr>
            <a:spLocks noGrp="1"/>
          </p:cNvSpPr>
          <p:nvPr>
            <p:ph idx="1"/>
          </p:nvPr>
        </p:nvSpPr>
        <p:spPr>
          <a:xfrm>
            <a:off x="386088" y="1497965"/>
            <a:ext cx="7556313" cy="4144963"/>
          </a:xfrm>
        </p:spPr>
        <p:txBody>
          <a:bodyPr/>
          <a:lstStyle/>
          <a:p>
            <a:r>
              <a:rPr lang="en-US" dirty="0" smtClean="0">
                <a:latin typeface="Century Gothic"/>
                <a:cs typeface="Century Gothic"/>
              </a:rPr>
              <a:t>What attributes must be present to call a parallelogram a rhombus?</a:t>
            </a:r>
          </a:p>
          <a:p>
            <a:pPr lvl="1"/>
            <a:r>
              <a:rPr lang="en-US" dirty="0" smtClean="0">
                <a:latin typeface="Century Gothic"/>
                <a:cs typeface="Century Gothic"/>
              </a:rPr>
              <a:t>All four sides are equal</a:t>
            </a:r>
          </a:p>
          <a:p>
            <a:pPr lvl="1"/>
            <a:r>
              <a:rPr lang="en-US" dirty="0" smtClean="0">
                <a:latin typeface="Century Gothic"/>
                <a:cs typeface="Century Gothic"/>
              </a:rPr>
              <a:t>The diagonals are perpendicular bisectors</a:t>
            </a:r>
            <a:endParaRPr lang="en-US" dirty="0">
              <a:latin typeface="Century Gothic"/>
              <a:cs typeface="Century Gothic"/>
            </a:endParaRPr>
          </a:p>
        </p:txBody>
      </p:sp>
      <p:pic>
        <p:nvPicPr>
          <p:cNvPr id="4" name="Picture 3"/>
          <p:cNvPicPr>
            <a:picLocks noChangeAspect="1"/>
          </p:cNvPicPr>
          <p:nvPr/>
        </p:nvPicPr>
        <p:blipFill>
          <a:blip r:embed="rId2"/>
          <a:stretch>
            <a:fillRect/>
          </a:stretch>
        </p:blipFill>
        <p:spPr>
          <a:xfrm>
            <a:off x="2540349" y="3107378"/>
            <a:ext cx="4079182" cy="3067292"/>
          </a:xfrm>
          <a:prstGeom prst="rect">
            <a:avLst/>
          </a:prstGeom>
        </p:spPr>
      </p:pic>
    </p:spTree>
    <p:extLst>
      <p:ext uri="{BB962C8B-B14F-4D97-AF65-F5344CB8AC3E}">
        <p14:creationId xmlns:p14="http://schemas.microsoft.com/office/powerpoint/2010/main" val="41665936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1497106"/>
          </a:xfrm>
        </p:spPr>
        <p:txBody>
          <a:bodyPr/>
          <a:lstStyle/>
          <a:p>
            <a:r>
              <a:rPr lang="en-US" dirty="0" smtClean="0"/>
              <a:t>Problem 2</a:t>
            </a:r>
            <a:br>
              <a:rPr lang="en-US" dirty="0" smtClean="0"/>
            </a:br>
            <a:r>
              <a:rPr lang="en-US" sz="2800" dirty="0" smtClean="0"/>
              <a:t>a) Draw a rectangle according to the definition of a rectangle</a:t>
            </a:r>
            <a:endParaRPr lang="en-US" sz="2800" dirty="0"/>
          </a:p>
        </p:txBody>
      </p:sp>
      <p:sp>
        <p:nvSpPr>
          <p:cNvPr id="3" name="Content Placeholder 2"/>
          <p:cNvSpPr>
            <a:spLocks noGrp="1"/>
          </p:cNvSpPr>
          <p:nvPr>
            <p:ph idx="1"/>
          </p:nvPr>
        </p:nvSpPr>
        <p:spPr>
          <a:xfrm>
            <a:off x="498474" y="2191413"/>
            <a:ext cx="7556313" cy="3934750"/>
          </a:xfrm>
        </p:spPr>
        <p:txBody>
          <a:bodyPr/>
          <a:lstStyle/>
          <a:p>
            <a:r>
              <a:rPr lang="en-US" dirty="0" smtClean="0"/>
              <a:t>Let’s draw a rectangle! Remember a rectangle must have right angles and opposite sides that are equal.</a:t>
            </a:r>
            <a:endParaRPr lang="en-US" dirty="0"/>
          </a:p>
        </p:txBody>
      </p:sp>
      <p:sp>
        <p:nvSpPr>
          <p:cNvPr id="4" name="Rectangle 3"/>
          <p:cNvSpPr/>
          <p:nvPr/>
        </p:nvSpPr>
        <p:spPr>
          <a:xfrm>
            <a:off x="2416296" y="3202836"/>
            <a:ext cx="3517679" cy="112380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67561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1497106"/>
          </a:xfrm>
        </p:spPr>
        <p:txBody>
          <a:bodyPr/>
          <a:lstStyle/>
          <a:p>
            <a:r>
              <a:rPr lang="en-US" dirty="0" smtClean="0"/>
              <a:t>Problem 2</a:t>
            </a:r>
            <a:br>
              <a:rPr lang="en-US" dirty="0" smtClean="0"/>
            </a:br>
            <a:r>
              <a:rPr lang="en-US" sz="2800" dirty="0" smtClean="0"/>
              <a:t>b) Measure and label its angles to explore their relationship</a:t>
            </a:r>
            <a:endParaRPr lang="en-US" sz="2800" dirty="0"/>
          </a:p>
        </p:txBody>
      </p:sp>
      <p:sp>
        <p:nvSpPr>
          <p:cNvPr id="3" name="Content Placeholder 2"/>
          <p:cNvSpPr>
            <a:spLocks noGrp="1"/>
          </p:cNvSpPr>
          <p:nvPr>
            <p:ph idx="1"/>
          </p:nvPr>
        </p:nvSpPr>
        <p:spPr>
          <a:xfrm>
            <a:off x="498474" y="2213889"/>
            <a:ext cx="7556313" cy="3912274"/>
          </a:xfrm>
        </p:spPr>
        <p:txBody>
          <a:bodyPr/>
          <a:lstStyle/>
          <a:p>
            <a:r>
              <a:rPr lang="en-US" dirty="0" smtClean="0"/>
              <a:t>Cut out your rectangle and confirm that the angles are all 90° and the opposite sides are the same length.</a:t>
            </a:r>
            <a:endParaRPr lang="en-US" dirty="0"/>
          </a:p>
        </p:txBody>
      </p:sp>
      <p:sp>
        <p:nvSpPr>
          <p:cNvPr id="4" name="Rectangle 3"/>
          <p:cNvSpPr/>
          <p:nvPr/>
        </p:nvSpPr>
        <p:spPr>
          <a:xfrm>
            <a:off x="2366402" y="3580071"/>
            <a:ext cx="3517679" cy="112380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V="1">
            <a:off x="1607119" y="4545018"/>
            <a:ext cx="910326" cy="113504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 name="Straight Arrow Connector 6"/>
          <p:cNvCxnSpPr/>
          <p:nvPr/>
        </p:nvCxnSpPr>
        <p:spPr>
          <a:xfrm flipH="1" flipV="1">
            <a:off x="5742919" y="4545018"/>
            <a:ext cx="932805" cy="98264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1000235" y="5756831"/>
            <a:ext cx="1517210" cy="369332"/>
          </a:xfrm>
          <a:prstGeom prst="rect">
            <a:avLst/>
          </a:prstGeom>
          <a:noFill/>
        </p:spPr>
        <p:txBody>
          <a:bodyPr wrap="square" rtlCol="0">
            <a:spAutoFit/>
          </a:bodyPr>
          <a:lstStyle/>
          <a:p>
            <a:r>
              <a:rPr lang="en-US" dirty="0" smtClean="0"/>
              <a:t>90° angle</a:t>
            </a:r>
            <a:endParaRPr lang="en-US" dirty="0"/>
          </a:p>
        </p:txBody>
      </p:sp>
      <p:sp>
        <p:nvSpPr>
          <p:cNvPr id="10" name="TextBox 9"/>
          <p:cNvSpPr txBox="1"/>
          <p:nvPr/>
        </p:nvSpPr>
        <p:spPr>
          <a:xfrm>
            <a:off x="6367341" y="5691296"/>
            <a:ext cx="1517210" cy="369332"/>
          </a:xfrm>
          <a:prstGeom prst="rect">
            <a:avLst/>
          </a:prstGeom>
          <a:noFill/>
        </p:spPr>
        <p:txBody>
          <a:bodyPr wrap="square" rtlCol="0">
            <a:spAutoFit/>
          </a:bodyPr>
          <a:lstStyle/>
          <a:p>
            <a:r>
              <a:rPr lang="en-US" dirty="0" smtClean="0"/>
              <a:t>90° angle</a:t>
            </a:r>
            <a:endParaRPr lang="en-US" dirty="0"/>
          </a:p>
        </p:txBody>
      </p:sp>
      <p:sp>
        <p:nvSpPr>
          <p:cNvPr id="11" name="TextBox 10"/>
          <p:cNvSpPr txBox="1"/>
          <p:nvPr/>
        </p:nvSpPr>
        <p:spPr>
          <a:xfrm>
            <a:off x="3607588" y="5012156"/>
            <a:ext cx="1056428" cy="369332"/>
          </a:xfrm>
          <a:prstGeom prst="rect">
            <a:avLst/>
          </a:prstGeom>
          <a:noFill/>
        </p:spPr>
        <p:txBody>
          <a:bodyPr wrap="square" rtlCol="0">
            <a:spAutoFit/>
          </a:bodyPr>
          <a:lstStyle/>
          <a:p>
            <a:r>
              <a:rPr lang="en-US" dirty="0" smtClean="0"/>
              <a:t>8 cm</a:t>
            </a:r>
            <a:endParaRPr lang="en-US" dirty="0"/>
          </a:p>
        </p:txBody>
      </p:sp>
      <p:sp>
        <p:nvSpPr>
          <p:cNvPr id="12" name="TextBox 11"/>
          <p:cNvSpPr txBox="1"/>
          <p:nvPr/>
        </p:nvSpPr>
        <p:spPr>
          <a:xfrm>
            <a:off x="3607588" y="3202836"/>
            <a:ext cx="1056428" cy="369332"/>
          </a:xfrm>
          <a:prstGeom prst="rect">
            <a:avLst/>
          </a:prstGeom>
          <a:noFill/>
        </p:spPr>
        <p:txBody>
          <a:bodyPr wrap="square" rtlCol="0">
            <a:spAutoFit/>
          </a:bodyPr>
          <a:lstStyle/>
          <a:p>
            <a:r>
              <a:rPr lang="en-US" dirty="0" smtClean="0"/>
              <a:t>8 cm</a:t>
            </a:r>
            <a:endParaRPr lang="en-US" dirty="0"/>
          </a:p>
        </p:txBody>
      </p:sp>
      <p:sp>
        <p:nvSpPr>
          <p:cNvPr id="13" name="TextBox 12"/>
          <p:cNvSpPr txBox="1"/>
          <p:nvPr/>
        </p:nvSpPr>
        <p:spPr>
          <a:xfrm>
            <a:off x="1309974" y="3933306"/>
            <a:ext cx="1056428" cy="369332"/>
          </a:xfrm>
          <a:prstGeom prst="rect">
            <a:avLst/>
          </a:prstGeom>
          <a:noFill/>
        </p:spPr>
        <p:txBody>
          <a:bodyPr wrap="square" rtlCol="0">
            <a:spAutoFit/>
          </a:bodyPr>
          <a:lstStyle/>
          <a:p>
            <a:r>
              <a:rPr lang="en-US" dirty="0" smtClean="0"/>
              <a:t>4 cm</a:t>
            </a:r>
            <a:endParaRPr lang="en-US" dirty="0"/>
          </a:p>
        </p:txBody>
      </p:sp>
      <p:sp>
        <p:nvSpPr>
          <p:cNvPr id="14" name="TextBox 13"/>
          <p:cNvSpPr txBox="1"/>
          <p:nvPr/>
        </p:nvSpPr>
        <p:spPr>
          <a:xfrm>
            <a:off x="5996467" y="3837022"/>
            <a:ext cx="1056428" cy="369332"/>
          </a:xfrm>
          <a:prstGeom prst="rect">
            <a:avLst/>
          </a:prstGeom>
          <a:noFill/>
        </p:spPr>
        <p:txBody>
          <a:bodyPr wrap="square" rtlCol="0">
            <a:spAutoFit/>
          </a:bodyPr>
          <a:lstStyle/>
          <a:p>
            <a:r>
              <a:rPr lang="en-US" dirty="0"/>
              <a:t>4</a:t>
            </a:r>
            <a:r>
              <a:rPr lang="en-US" dirty="0" smtClean="0"/>
              <a:t> cm</a:t>
            </a:r>
            <a:endParaRPr lang="en-US" dirty="0"/>
          </a:p>
        </p:txBody>
      </p:sp>
    </p:spTree>
    <p:extLst>
      <p:ext uri="{BB962C8B-B14F-4D97-AF65-F5344CB8AC3E}">
        <p14:creationId xmlns:p14="http://schemas.microsoft.com/office/powerpoint/2010/main" val="11331441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1497106"/>
          </a:xfrm>
        </p:spPr>
        <p:txBody>
          <a:bodyPr/>
          <a:lstStyle/>
          <a:p>
            <a:r>
              <a:rPr lang="en-US" dirty="0" smtClean="0"/>
              <a:t>Problem 2</a:t>
            </a:r>
            <a:br>
              <a:rPr lang="en-US" dirty="0" smtClean="0"/>
            </a:br>
            <a:r>
              <a:rPr lang="en-US" sz="2800" dirty="0" smtClean="0"/>
              <a:t>c) Fold and measure to explore diagonals of rectangles</a:t>
            </a:r>
            <a:endParaRPr lang="en-US" sz="2800" dirty="0"/>
          </a:p>
        </p:txBody>
      </p:sp>
      <p:sp>
        <p:nvSpPr>
          <p:cNvPr id="3" name="Content Placeholder 2"/>
          <p:cNvSpPr>
            <a:spLocks noGrp="1"/>
          </p:cNvSpPr>
          <p:nvPr>
            <p:ph idx="1"/>
          </p:nvPr>
        </p:nvSpPr>
        <p:spPr>
          <a:xfrm>
            <a:off x="498474" y="2180175"/>
            <a:ext cx="7556313" cy="3945988"/>
          </a:xfrm>
        </p:spPr>
        <p:txBody>
          <a:bodyPr/>
          <a:lstStyle/>
          <a:p>
            <a:r>
              <a:rPr lang="en-US" dirty="0" smtClean="0"/>
              <a:t>Now measure the diagonals, the segments of the diagonals, and the angles around the intersection point. </a:t>
            </a:r>
          </a:p>
          <a:p>
            <a:r>
              <a:rPr lang="en-US" dirty="0" smtClean="0"/>
              <a:t>Record your measurements on the rectangle.</a:t>
            </a:r>
          </a:p>
          <a:p>
            <a:r>
              <a:rPr lang="en-US" dirty="0" smtClean="0"/>
              <a:t>What do you notice? Turn and talk.</a:t>
            </a:r>
          </a:p>
          <a:p>
            <a:r>
              <a:rPr lang="en-US" dirty="0" smtClean="0"/>
              <a:t>Are the diagonals perpendicular bisectors? How do you know?</a:t>
            </a:r>
          </a:p>
        </p:txBody>
      </p:sp>
      <p:sp>
        <p:nvSpPr>
          <p:cNvPr id="4" name="Rectangle 3"/>
          <p:cNvSpPr/>
          <p:nvPr/>
        </p:nvSpPr>
        <p:spPr>
          <a:xfrm>
            <a:off x="2416296" y="4888538"/>
            <a:ext cx="3517679" cy="112380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flipV="1">
            <a:off x="2416296" y="4967204"/>
            <a:ext cx="3517679" cy="1045136"/>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p:cNvCxnSpPr/>
          <p:nvPr/>
        </p:nvCxnSpPr>
        <p:spPr>
          <a:xfrm>
            <a:off x="2416296" y="4967204"/>
            <a:ext cx="3517679" cy="1045136"/>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44211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analyze what we found!</a:t>
            </a:r>
            <a:endParaRPr lang="en-US" dirty="0"/>
          </a:p>
        </p:txBody>
      </p:sp>
      <p:sp>
        <p:nvSpPr>
          <p:cNvPr id="3" name="Content Placeholder 2"/>
          <p:cNvSpPr>
            <a:spLocks noGrp="1"/>
          </p:cNvSpPr>
          <p:nvPr>
            <p:ph idx="1"/>
          </p:nvPr>
        </p:nvSpPr>
        <p:spPr>
          <a:xfrm>
            <a:off x="386088" y="1497965"/>
            <a:ext cx="7556313" cy="4144963"/>
          </a:xfrm>
        </p:spPr>
        <p:txBody>
          <a:bodyPr/>
          <a:lstStyle/>
          <a:p>
            <a:r>
              <a:rPr lang="en-US" dirty="0" smtClean="0">
                <a:latin typeface="Century Gothic"/>
                <a:cs typeface="Century Gothic"/>
              </a:rPr>
              <a:t>What attributes must be present to call a parallelogram a rectangle?</a:t>
            </a:r>
          </a:p>
          <a:p>
            <a:pPr lvl="1"/>
            <a:r>
              <a:rPr lang="en-US" dirty="0" smtClean="0">
                <a:latin typeface="Century Gothic"/>
                <a:cs typeface="Century Gothic"/>
              </a:rPr>
              <a:t>The sides across from each other have to be the same length.</a:t>
            </a:r>
          </a:p>
          <a:p>
            <a:pPr lvl="1"/>
            <a:r>
              <a:rPr lang="en-US" dirty="0" smtClean="0">
                <a:latin typeface="Century Gothic"/>
                <a:cs typeface="Century Gothic"/>
              </a:rPr>
              <a:t>All angles are 90°</a:t>
            </a:r>
            <a:endParaRPr lang="en-US" dirty="0">
              <a:latin typeface="Century Gothic"/>
              <a:cs typeface="Century Gothic"/>
            </a:endParaRPr>
          </a:p>
          <a:p>
            <a:pPr lvl="1"/>
            <a:r>
              <a:rPr lang="en-US" dirty="0" smtClean="0">
                <a:latin typeface="Century Gothic"/>
                <a:cs typeface="Century Gothic"/>
              </a:rPr>
              <a:t>The diagonals bisect each other</a:t>
            </a:r>
            <a:endParaRPr lang="en-US" dirty="0">
              <a:latin typeface="Century Gothic"/>
              <a:cs typeface="Century Gothic"/>
            </a:endParaRPr>
          </a:p>
        </p:txBody>
      </p:sp>
    </p:spTree>
    <p:extLst>
      <p:ext uri="{BB962C8B-B14F-4D97-AF65-F5344CB8AC3E}">
        <p14:creationId xmlns:p14="http://schemas.microsoft.com/office/powerpoint/2010/main" val="36478836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style>
          <a:lnRef idx="1">
            <a:schemeClr val="accent4"/>
          </a:lnRef>
          <a:fillRef idx="2">
            <a:schemeClr val="accent4"/>
          </a:fillRef>
          <a:effectRef idx="1">
            <a:schemeClr val="accent4"/>
          </a:effectRef>
          <a:fontRef idx="minor">
            <a:schemeClr val="dk1"/>
          </a:fontRef>
        </p:style>
        <p:txBody>
          <a:bodyPr>
            <a:normAutofit/>
          </a:bodyPr>
          <a:lstStyle/>
          <a:p>
            <a:r>
              <a:rPr lang="en-US" dirty="0" smtClean="0">
                <a:latin typeface="Century Gothic" pitchFamily="34" charset="0"/>
              </a:rPr>
              <a:t>Get Ready to Finish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4721302"/>
          </a:xfrm>
        </p:spPr>
        <p:style>
          <a:lnRef idx="2">
            <a:schemeClr val="accent3"/>
          </a:lnRef>
          <a:fillRef idx="1">
            <a:schemeClr val="lt1"/>
          </a:fillRef>
          <a:effectRef idx="0">
            <a:schemeClr val="accent3"/>
          </a:effectRef>
          <a:fontRef idx="minor">
            <a:schemeClr val="dk1"/>
          </a:fontRef>
        </p:style>
        <p:txBody>
          <a:bodyPr>
            <a:normAutofit fontScale="70000" lnSpcReduction="20000"/>
          </a:bodyPr>
          <a:lstStyle/>
          <a:p>
            <a:pPr marL="0" indent="0" algn="ctr">
              <a:buNone/>
            </a:pPr>
            <a:endParaRPr lang="en-US" dirty="0" smtClean="0"/>
          </a:p>
          <a:p>
            <a:pPr marL="0" indent="0" algn="ctr">
              <a:buNone/>
            </a:pPr>
            <a:r>
              <a:rPr lang="en-US" sz="2900" dirty="0" smtClean="0">
                <a:latin typeface="Century Gothic" pitchFamily="34" charset="0"/>
              </a:rPr>
              <a:t>Let’s practice drawing more rhombuses and rectangles and thinking about their attributes by completing the Problem Set.</a:t>
            </a:r>
          </a:p>
          <a:p>
            <a:pPr marL="0" indent="0" algn="ctr">
              <a:buNone/>
            </a:pPr>
            <a:r>
              <a:rPr lang="en-US" sz="2900" dirty="0" smtClean="0">
                <a:latin typeface="Century Gothic" pitchFamily="34" charset="0"/>
              </a:rPr>
              <a:t>You will have 10 minutes to complete the Problem Set. Do your best to complete as much as you can in the time allotted.</a:t>
            </a:r>
            <a:endParaRPr lang="en-US" sz="2900" dirty="0">
              <a:latin typeface="Century Gothic" pitchFamily="34" charset="0"/>
            </a:endParaRPr>
          </a:p>
          <a:p>
            <a:pPr marL="0" indent="0" algn="ctr">
              <a:buNone/>
            </a:pPr>
            <a:r>
              <a:rPr lang="en-US" sz="2900" dirty="0" smtClean="0">
                <a:latin typeface="Century Gothic" pitchFamily="34" charset="0"/>
              </a:rPr>
              <a:t>-</a:t>
            </a:r>
            <a:r>
              <a:rPr lang="en-US" sz="2900" dirty="0">
                <a:latin typeface="Century Gothic" pitchFamily="34" charset="0"/>
              </a:rPr>
              <a:t>--------------------------------------------------------------</a:t>
            </a:r>
            <a:r>
              <a:rPr lang="en-US" sz="2900" dirty="0" smtClean="0">
                <a:latin typeface="Century Gothic" pitchFamily="34" charset="0"/>
              </a:rPr>
              <a:t>--</a:t>
            </a:r>
          </a:p>
          <a:p>
            <a:pPr marL="0" indent="0" algn="ctr">
              <a:buNone/>
            </a:pPr>
            <a:r>
              <a:rPr lang="en-US" sz="2900" i="1" u="sng" dirty="0" smtClean="0">
                <a:latin typeface="Century Gothic" pitchFamily="34" charset="0"/>
              </a:rPr>
              <a:t>Fast </a:t>
            </a:r>
            <a:r>
              <a:rPr lang="en-US" sz="2900" i="1" u="sng" dirty="0">
                <a:latin typeface="Century Gothic" pitchFamily="34" charset="0"/>
              </a:rPr>
              <a:t>finishers:</a:t>
            </a:r>
          </a:p>
          <a:p>
            <a:pPr>
              <a:buFontTx/>
              <a:buChar char="-"/>
            </a:pPr>
            <a:r>
              <a:rPr lang="en-US" sz="2900" dirty="0" smtClean="0">
                <a:latin typeface="Century Gothic" pitchFamily="34" charset="0"/>
              </a:rPr>
              <a:t>Math Center Activities- choice boards, extra Sprint challenge</a:t>
            </a:r>
          </a:p>
          <a:p>
            <a:pPr>
              <a:buFontTx/>
              <a:buChar char="-"/>
            </a:pPr>
            <a:r>
              <a:rPr lang="en-US" sz="2900" dirty="0" smtClean="0">
                <a:latin typeface="Century Gothic" pitchFamily="34" charset="0"/>
              </a:rPr>
              <a:t>CML </a:t>
            </a:r>
            <a:r>
              <a:rPr lang="en-US" sz="2900" dirty="0">
                <a:latin typeface="Century Gothic" pitchFamily="34" charset="0"/>
              </a:rPr>
              <a:t>packets/ worksheets</a:t>
            </a:r>
          </a:p>
          <a:p>
            <a:pPr>
              <a:buFontTx/>
              <a:buChar char="-"/>
            </a:pPr>
            <a:r>
              <a:rPr lang="en-US" sz="2900" dirty="0" smtClean="0">
                <a:latin typeface="Century Gothic" pitchFamily="34" charset="0"/>
              </a:rPr>
              <a:t>Problem </a:t>
            </a:r>
            <a:r>
              <a:rPr lang="en-US" sz="2900" dirty="0">
                <a:latin typeface="Century Gothic" pitchFamily="34" charset="0"/>
              </a:rPr>
              <a:t>Solving pages</a:t>
            </a:r>
          </a:p>
          <a:p>
            <a:pPr marL="0" indent="0" algn="ctr">
              <a:buNone/>
            </a:pPr>
            <a:endParaRPr lang="en-US" dirty="0" smtClean="0">
              <a:latin typeface="Century Gothic" pitchFamily="34" charset="0"/>
            </a:endParaRPr>
          </a:p>
          <a:p>
            <a:pPr marL="0" indent="0" algn="ctr">
              <a:buNone/>
            </a:pPr>
            <a:endParaRPr lang="en-US" dirty="0" smtClean="0">
              <a:latin typeface="Century Gothic" pitchFamily="34" charset="0"/>
            </a:endParaRPr>
          </a:p>
          <a:p>
            <a:pPr marL="0" indent="0" algn="ctr">
              <a:buNone/>
            </a:pPr>
            <a:endParaRPr lang="en-US" dirty="0"/>
          </a:p>
        </p:txBody>
      </p:sp>
      <p:sp>
        <p:nvSpPr>
          <p:cNvPr id="4" name="Footer Placeholder 3"/>
          <p:cNvSpPr>
            <a:spLocks noGrp="1"/>
          </p:cNvSpPr>
          <p:nvPr>
            <p:ph type="ftr" sz="quarter" idx="11"/>
          </p:nvPr>
        </p:nvSpPr>
        <p:spPr>
          <a:xfrm>
            <a:off x="5653495" y="5699680"/>
            <a:ext cx="2895600" cy="664911"/>
          </a:xfrm>
        </p:spPr>
        <p:txBody>
          <a:bodyPr/>
          <a:lstStyle/>
          <a:p>
            <a:r>
              <a:rPr lang="en-US" dirty="0" smtClean="0"/>
              <a:t>5th Grade Module </a:t>
            </a:r>
            <a:r>
              <a:rPr lang="en-US" dirty="0"/>
              <a:t>5</a:t>
            </a:r>
            <a:r>
              <a:rPr lang="en-US" dirty="0" smtClean="0"/>
              <a:t>– Lesson 18</a:t>
            </a:r>
          </a:p>
          <a:p>
            <a:r>
              <a:rPr lang="en-US" dirty="0" smtClean="0"/>
              <a:t>K. Clauson</a:t>
            </a:r>
            <a:endParaRPr lang="en-US" dirty="0"/>
          </a:p>
        </p:txBody>
      </p:sp>
    </p:spTree>
    <p:extLst>
      <p:ext uri="{BB962C8B-B14F-4D97-AF65-F5344CB8AC3E}">
        <p14:creationId xmlns:p14="http://schemas.microsoft.com/office/powerpoint/2010/main" val="41461524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768601" y="6375169"/>
            <a:ext cx="5540188" cy="365125"/>
          </a:xfrm>
        </p:spPr>
        <p:txBody>
          <a:bodyPr/>
          <a:lstStyle/>
          <a:p>
            <a:r>
              <a:rPr lang="en-US" dirty="0" smtClean="0"/>
              <a:t>5th Grade Module 5- Lesson 18</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372114"/>
            <a:ext cx="8478982" cy="132343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000" dirty="0" smtClean="0"/>
              <a:t>Take 2 minutes to check your answers with your partner.</a:t>
            </a:r>
          </a:p>
          <a:p>
            <a:pPr marL="285750" indent="-285750">
              <a:buFont typeface="Arial"/>
              <a:buChar char="•"/>
            </a:pPr>
            <a:r>
              <a:rPr lang="en-US" sz="2000" dirty="0" smtClean="0"/>
              <a:t>Let’s share any insights you had while solving these problems.</a:t>
            </a:r>
          </a:p>
          <a:p>
            <a:pPr marL="285750" indent="-285750">
              <a:buFont typeface="Arial"/>
              <a:buChar char="•"/>
            </a:pPr>
            <a:endParaRPr lang="en-US" sz="2000" dirty="0"/>
          </a:p>
          <a:p>
            <a:pPr marL="742950" lvl="1" indent="-285750">
              <a:buFont typeface="Arial"/>
              <a:buChar char="•"/>
            </a:pPr>
            <a:r>
              <a:rPr lang="en-US" sz="2000" dirty="0" smtClean="0"/>
              <a:t>When???</a:t>
            </a:r>
          </a:p>
        </p:txBody>
      </p:sp>
    </p:spTree>
    <p:extLst>
      <p:ext uri="{BB962C8B-B14F-4D97-AF65-F5344CB8AC3E}">
        <p14:creationId xmlns:p14="http://schemas.microsoft.com/office/powerpoint/2010/main" val="31788364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4236604" y="6385557"/>
            <a:ext cx="2895600" cy="365125"/>
          </a:xfrm>
        </p:spPr>
        <p:txBody>
          <a:bodyPr/>
          <a:lstStyle/>
          <a:p>
            <a:r>
              <a:rPr lang="en-US" dirty="0" smtClean="0"/>
              <a:t>5th Grade Module 5– Lesson 18</a:t>
            </a:r>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2899111" y="3531371"/>
            <a:ext cx="3213590" cy="707886"/>
          </a:xfrm>
          <a:prstGeom prst="rect">
            <a:avLst/>
          </a:prstGeom>
          <a:noFill/>
        </p:spPr>
        <p:txBody>
          <a:bodyPr wrap="none" rtlCol="0">
            <a:spAutoFit/>
          </a:bodyPr>
          <a:lstStyle/>
          <a:p>
            <a:r>
              <a:rPr lang="en-US" sz="4000" b="1" dirty="0" smtClean="0"/>
              <a:t>LESSONS 18</a:t>
            </a:r>
            <a:endParaRPr lang="en-US" sz="4000" b="1" dirty="0"/>
          </a:p>
        </p:txBody>
      </p:sp>
    </p:spTree>
    <p:extLst>
      <p:ext uri="{BB962C8B-B14F-4D97-AF65-F5344CB8AC3E}">
        <p14:creationId xmlns:p14="http://schemas.microsoft.com/office/powerpoint/2010/main" val="157222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n-US" b="1" dirty="0" smtClean="0">
                <a:latin typeface="Century Gothic" pitchFamily="34" charset="0"/>
              </a:rPr>
              <a:t>Time to Sprint!</a:t>
            </a:r>
            <a:endParaRPr lang="en-US" b="1" dirty="0">
              <a:latin typeface="Century Gothic" pitchFamily="34" charset="0"/>
            </a:endParaRPr>
          </a:p>
        </p:txBody>
      </p:sp>
      <p:sp>
        <p:nvSpPr>
          <p:cNvPr id="3" name="TextBox 2"/>
          <p:cNvSpPr txBox="1"/>
          <p:nvPr/>
        </p:nvSpPr>
        <p:spPr>
          <a:xfrm>
            <a:off x="1266528" y="5450508"/>
            <a:ext cx="6551367" cy="954107"/>
          </a:xfrm>
          <a:prstGeom prst="rect">
            <a:avLst/>
          </a:prstGeom>
          <a:noFill/>
        </p:spPr>
        <p:txBody>
          <a:bodyPr wrap="none" rtlCol="0">
            <a:spAutoFit/>
          </a:bodyPr>
          <a:lstStyle/>
          <a:p>
            <a:pPr algn="ctr"/>
            <a:r>
              <a:rPr lang="en-US" sz="2800" b="1" dirty="0" smtClean="0"/>
              <a:t>Divide Whole Numbers by Fractions </a:t>
            </a:r>
          </a:p>
          <a:p>
            <a:pPr algn="ctr"/>
            <a:r>
              <a:rPr lang="en-US" sz="2800" b="1" dirty="0" smtClean="0"/>
              <a:t>and Fractions by Whole Numbers</a:t>
            </a:r>
            <a:endParaRPr lang="en-US" sz="2800" b="1" dirty="0"/>
          </a:p>
        </p:txBody>
      </p:sp>
      <p:pic>
        <p:nvPicPr>
          <p:cNvPr id="2050" name="Picture 2" descr="http://t3.gstatic.com/images?q=tbn:ANd9GcSEEfmKDYwE44j69-r9CBl0w2fcLdKdOA870A30K0DZu-HZ-FKj:www.muscleprodigy.com/content/articles/home/exercises-to-increase-sprinting-time-2743.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796195" y="1763697"/>
            <a:ext cx="5411462" cy="3601084"/>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1"/>
          </p:nvPr>
        </p:nvSpPr>
        <p:spPr/>
        <p:txBody>
          <a:bodyPr/>
          <a:lstStyle/>
          <a:p>
            <a:r>
              <a:rPr lang="en-US" dirty="0" smtClean="0"/>
              <a:t>5th Grade Module </a:t>
            </a:r>
            <a:r>
              <a:rPr lang="en-US" dirty="0"/>
              <a:t>5</a:t>
            </a:r>
            <a:r>
              <a:rPr lang="en-US" dirty="0" smtClean="0"/>
              <a:t> – Lesson 18</a:t>
            </a:r>
          </a:p>
          <a:p>
            <a:r>
              <a:rPr lang="en-US" dirty="0" smtClean="0"/>
              <a:t>K. Clauson</a:t>
            </a:r>
            <a:endParaRPr lang="en-US" dirty="0"/>
          </a:p>
        </p:txBody>
      </p:sp>
    </p:spTree>
    <p:extLst>
      <p:ext uri="{BB962C8B-B14F-4D97-AF65-F5344CB8AC3E}">
        <p14:creationId xmlns:p14="http://schemas.microsoft.com/office/powerpoint/2010/main" val="1973277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nodeType="afterEffect">
                                  <p:stCondLst>
                                    <p:cond delay="0"/>
                                  </p:stCondLst>
                                  <p:childTnLst>
                                    <p:animEffect transition="out" filter="fade">
                                      <p:cBhvr>
                                        <p:cTn id="6" dur="1000" tmFilter="0, 0; .2, .5; .8, .5; 1, 0"/>
                                        <p:tgtEl>
                                          <p:spTgt spid="2050"/>
                                        </p:tgtEl>
                                      </p:cBhvr>
                                    </p:animEffect>
                                    <p:animScale>
                                      <p:cBhvr>
                                        <p:cTn id="7" dur="500" autoRev="1" fill="hold"/>
                                        <p:tgtEl>
                                          <p:spTgt spid="2050"/>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3" name="Take Off"/>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1636254"/>
          </a:xfrm>
        </p:spPr>
        <p:txBody>
          <a:bodyPr/>
          <a:lstStyle/>
          <a:p>
            <a:r>
              <a:rPr lang="en-US" dirty="0" smtClean="0"/>
              <a:t>Multiply by Multiples of 10 and 100</a:t>
            </a:r>
            <a:endParaRPr lang="en-US" dirty="0"/>
          </a:p>
        </p:txBody>
      </p:sp>
      <p:sp>
        <p:nvSpPr>
          <p:cNvPr id="3" name="Content Placeholder 2"/>
          <p:cNvSpPr>
            <a:spLocks noGrp="1"/>
          </p:cNvSpPr>
          <p:nvPr>
            <p:ph idx="1"/>
          </p:nvPr>
        </p:nvSpPr>
        <p:spPr>
          <a:xfrm>
            <a:off x="498474" y="2429565"/>
            <a:ext cx="7556313" cy="3696598"/>
          </a:xfrm>
        </p:spPr>
        <p:txBody>
          <a:bodyPr/>
          <a:lstStyle/>
          <a:p>
            <a:endParaRPr lang="en-US" dirty="0"/>
          </a:p>
        </p:txBody>
      </p:sp>
    </p:spTree>
    <p:extLst>
      <p:ext uri="{BB962C8B-B14F-4D97-AF65-F5344CB8AC3E}">
        <p14:creationId xmlns:p14="http://schemas.microsoft.com/office/powerpoint/2010/main" val="30835216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a:t>
            </a:r>
            <a:endParaRPr lang="en-US" dirty="0"/>
          </a:p>
        </p:txBody>
      </p:sp>
      <p:sp>
        <p:nvSpPr>
          <p:cNvPr id="3" name="Content Placeholder 2"/>
          <p:cNvSpPr>
            <a:spLocks noGrp="1"/>
          </p:cNvSpPr>
          <p:nvPr>
            <p:ph idx="1"/>
          </p:nvPr>
        </p:nvSpPr>
        <p:spPr>
          <a:xfrm>
            <a:off x="498474" y="1314175"/>
            <a:ext cx="7556313" cy="1090762"/>
          </a:xfrm>
        </p:spPr>
        <p:txBody>
          <a:bodyPr/>
          <a:lstStyle/>
          <a:p>
            <a:r>
              <a:rPr lang="en-US" dirty="0"/>
              <a:t>How many 2-inch cubes are needed to build a rectangular prism that measures 10 inches by 6 inches by 14 inches? </a:t>
            </a:r>
          </a:p>
        </p:txBody>
      </p:sp>
      <p:pic>
        <p:nvPicPr>
          <p:cNvPr id="5" name="Picture 4"/>
          <p:cNvPicPr>
            <a:picLocks noChangeAspect="1"/>
          </p:cNvPicPr>
          <p:nvPr/>
        </p:nvPicPr>
        <p:blipFill>
          <a:blip r:embed="rId2"/>
          <a:stretch>
            <a:fillRect/>
          </a:stretch>
        </p:blipFill>
        <p:spPr>
          <a:xfrm>
            <a:off x="213533" y="2404937"/>
            <a:ext cx="4160407" cy="2265719"/>
          </a:xfrm>
          <a:prstGeom prst="rect">
            <a:avLst/>
          </a:prstGeom>
        </p:spPr>
      </p:pic>
      <p:pic>
        <p:nvPicPr>
          <p:cNvPr id="7" name="Picture 6"/>
          <p:cNvPicPr>
            <a:picLocks noChangeAspect="1"/>
          </p:cNvPicPr>
          <p:nvPr/>
        </p:nvPicPr>
        <p:blipFill>
          <a:blip r:embed="rId3"/>
          <a:stretch>
            <a:fillRect/>
          </a:stretch>
        </p:blipFill>
        <p:spPr>
          <a:xfrm>
            <a:off x="4697732" y="2404937"/>
            <a:ext cx="3825281" cy="618720"/>
          </a:xfrm>
          <a:prstGeom prst="rect">
            <a:avLst/>
          </a:prstGeom>
        </p:spPr>
      </p:pic>
      <p:pic>
        <p:nvPicPr>
          <p:cNvPr id="9" name="Picture 8"/>
          <p:cNvPicPr>
            <a:picLocks noChangeAspect="1"/>
          </p:cNvPicPr>
          <p:nvPr/>
        </p:nvPicPr>
        <p:blipFill>
          <a:blip r:embed="rId4"/>
          <a:stretch>
            <a:fillRect/>
          </a:stretch>
        </p:blipFill>
        <p:spPr>
          <a:xfrm>
            <a:off x="4697732" y="3632696"/>
            <a:ext cx="4135802" cy="2024543"/>
          </a:xfrm>
          <a:prstGeom prst="rect">
            <a:avLst/>
          </a:prstGeom>
        </p:spPr>
      </p:pic>
      <p:pic>
        <p:nvPicPr>
          <p:cNvPr id="11" name="Picture 10"/>
          <p:cNvPicPr>
            <a:picLocks noChangeAspect="1"/>
          </p:cNvPicPr>
          <p:nvPr/>
        </p:nvPicPr>
        <p:blipFill>
          <a:blip r:embed="rId5"/>
          <a:stretch>
            <a:fillRect/>
          </a:stretch>
        </p:blipFill>
        <p:spPr>
          <a:xfrm>
            <a:off x="2540802" y="5657239"/>
            <a:ext cx="3073400" cy="723900"/>
          </a:xfrm>
          <a:prstGeom prst="rect">
            <a:avLst/>
          </a:prstGeom>
        </p:spPr>
      </p:pic>
    </p:spTree>
    <p:extLst>
      <p:ext uri="{BB962C8B-B14F-4D97-AF65-F5344CB8AC3E}">
        <p14:creationId xmlns:p14="http://schemas.microsoft.com/office/powerpoint/2010/main" val="123196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7550" y="515465"/>
            <a:ext cx="3164144" cy="633057"/>
          </a:xfrm>
        </p:spPr>
        <p:txBody>
          <a:bodyPr/>
          <a:lstStyle/>
          <a:p>
            <a:r>
              <a:rPr lang="en-US" sz="3600" i="1" dirty="0" smtClean="0"/>
              <a:t>Teacher notes</a:t>
            </a:r>
            <a:endParaRPr lang="en-US" sz="3600" i="1" dirty="0"/>
          </a:p>
        </p:txBody>
      </p:sp>
      <p:sp>
        <p:nvSpPr>
          <p:cNvPr id="3" name="Content Placeholder 2"/>
          <p:cNvSpPr>
            <a:spLocks noGrp="1"/>
          </p:cNvSpPr>
          <p:nvPr>
            <p:ph idx="1"/>
          </p:nvPr>
        </p:nvSpPr>
        <p:spPr>
          <a:xfrm>
            <a:off x="344397" y="1662730"/>
            <a:ext cx="8513054" cy="4546867"/>
          </a:xfrm>
        </p:spPr>
        <p:txBody>
          <a:bodyPr>
            <a:normAutofit/>
          </a:bodyPr>
          <a:lstStyle/>
          <a:p>
            <a:pPr marL="0" indent="0">
              <a:buNone/>
            </a:pPr>
            <a:r>
              <a:rPr lang="en-US" dirty="0" smtClean="0"/>
              <a:t>Teacher and Students will need:</a:t>
            </a:r>
          </a:p>
          <a:p>
            <a:pPr>
              <a:buFontTx/>
              <a:buChar char="•"/>
            </a:pPr>
            <a:r>
              <a:rPr lang="en-US" dirty="0" smtClean="0"/>
              <a:t>Template 1 - quadrilateral hierarchy</a:t>
            </a:r>
          </a:p>
          <a:p>
            <a:pPr>
              <a:buFontTx/>
              <a:buChar char="•"/>
            </a:pPr>
            <a:r>
              <a:rPr lang="en-US" dirty="0" smtClean="0"/>
              <a:t>Ruler</a:t>
            </a:r>
          </a:p>
          <a:p>
            <a:pPr>
              <a:buFontTx/>
              <a:buChar char="•"/>
            </a:pPr>
            <a:r>
              <a:rPr lang="en-US" dirty="0" smtClean="0"/>
              <a:t>Protractor</a:t>
            </a:r>
          </a:p>
          <a:p>
            <a:pPr>
              <a:buFontTx/>
              <a:buChar char="•"/>
            </a:pPr>
            <a:r>
              <a:rPr lang="en-US" dirty="0" smtClean="0"/>
              <a:t>Set square (or right angle template)</a:t>
            </a:r>
          </a:p>
          <a:p>
            <a:pPr>
              <a:buFontTx/>
              <a:buChar char="•"/>
            </a:pPr>
            <a:r>
              <a:rPr lang="en-US" dirty="0" smtClean="0"/>
              <a:t>Scissors</a:t>
            </a:r>
          </a:p>
          <a:p>
            <a:pPr>
              <a:buFontTx/>
              <a:buChar char="•"/>
            </a:pPr>
            <a:r>
              <a:rPr lang="en-US" dirty="0" smtClean="0"/>
              <a:t>Crayons, markers, or colored pencils</a:t>
            </a:r>
          </a:p>
          <a:p>
            <a:pPr>
              <a:buFontTx/>
              <a:buChar char="•"/>
            </a:pPr>
            <a:r>
              <a:rPr lang="en-US" dirty="0" smtClean="0"/>
              <a:t>Blank paper for drawing</a:t>
            </a:r>
          </a:p>
        </p:txBody>
      </p:sp>
      <p:sp>
        <p:nvSpPr>
          <p:cNvPr id="5"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Tree>
    <p:extLst>
      <p:ext uri="{BB962C8B-B14F-4D97-AF65-F5344CB8AC3E}">
        <p14:creationId xmlns:p14="http://schemas.microsoft.com/office/powerpoint/2010/main" val="33437586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615067"/>
            <a:ext cx="7556313" cy="1116106"/>
          </a:xfrm>
        </p:spPr>
        <p:txBody>
          <a:bodyPr/>
          <a:lstStyle/>
          <a:p>
            <a:r>
              <a:rPr lang="en-US" dirty="0" smtClean="0"/>
              <a:t>Problem 1</a:t>
            </a:r>
            <a:br>
              <a:rPr lang="en-US" dirty="0" smtClean="0"/>
            </a:br>
            <a:r>
              <a:rPr lang="en-US" sz="2400" dirty="0" smtClean="0"/>
              <a:t>a) Draw a rhombus and articulate the definition</a:t>
            </a:r>
            <a:endParaRPr lang="en-US" sz="2400" dirty="0"/>
          </a:p>
        </p:txBody>
      </p:sp>
      <p:sp>
        <p:nvSpPr>
          <p:cNvPr id="3" name="Content Placeholder 2"/>
          <p:cNvSpPr>
            <a:spLocks noGrp="1"/>
          </p:cNvSpPr>
          <p:nvPr>
            <p:ph idx="1"/>
          </p:nvPr>
        </p:nvSpPr>
        <p:spPr>
          <a:xfrm>
            <a:off x="498474" y="1981200"/>
            <a:ext cx="7556313" cy="4435061"/>
          </a:xfrm>
        </p:spPr>
        <p:txBody>
          <a:bodyPr>
            <a:normAutofit/>
          </a:bodyPr>
          <a:lstStyle/>
          <a:p>
            <a:r>
              <a:rPr lang="en-US" dirty="0" smtClean="0"/>
              <a:t>Give the least specific name for all the shapes we’ve drawn so far.</a:t>
            </a:r>
          </a:p>
          <a:p>
            <a:endParaRPr lang="en-US" dirty="0"/>
          </a:p>
          <a:p>
            <a:r>
              <a:rPr lang="en-US" dirty="0" smtClean="0"/>
              <a:t>Tell your partner a more specific name for a shape we’ve drawn so far and explain what property it has that gives it that name.</a:t>
            </a:r>
          </a:p>
          <a:p>
            <a:pPr marL="0" indent="0">
              <a:buNone/>
            </a:pPr>
            <a:endParaRPr lang="en-US" dirty="0" smtClean="0"/>
          </a:p>
        </p:txBody>
      </p:sp>
      <p:sp>
        <p:nvSpPr>
          <p:cNvPr id="4"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
        <p:nvSpPr>
          <p:cNvPr id="6" name="TextBox 5"/>
          <p:cNvSpPr txBox="1"/>
          <p:nvPr/>
        </p:nvSpPr>
        <p:spPr>
          <a:xfrm>
            <a:off x="3184541" y="2443682"/>
            <a:ext cx="3776870" cy="369332"/>
          </a:xfrm>
          <a:prstGeom prst="rect">
            <a:avLst/>
          </a:prstGeom>
          <a:noFill/>
        </p:spPr>
        <p:txBody>
          <a:bodyPr wrap="square" rtlCol="0">
            <a:spAutoFit/>
          </a:bodyPr>
          <a:lstStyle/>
          <a:p>
            <a:r>
              <a:rPr lang="en-US" dirty="0" smtClean="0">
                <a:solidFill>
                  <a:srgbClr val="4D264D"/>
                </a:solidFill>
              </a:rPr>
              <a:t>Quadrilaterals</a:t>
            </a:r>
            <a:endParaRPr lang="en-US" dirty="0">
              <a:solidFill>
                <a:srgbClr val="4D264D"/>
              </a:solidFill>
            </a:endParaRPr>
          </a:p>
        </p:txBody>
      </p:sp>
      <p:sp>
        <p:nvSpPr>
          <p:cNvPr id="7" name="TextBox 6"/>
          <p:cNvSpPr txBox="1"/>
          <p:nvPr/>
        </p:nvSpPr>
        <p:spPr>
          <a:xfrm>
            <a:off x="2884331" y="4112294"/>
            <a:ext cx="4757912" cy="646331"/>
          </a:xfrm>
          <a:prstGeom prst="rect">
            <a:avLst/>
          </a:prstGeom>
          <a:noFill/>
        </p:spPr>
        <p:txBody>
          <a:bodyPr wrap="square" rtlCol="0">
            <a:spAutoFit/>
          </a:bodyPr>
          <a:lstStyle/>
          <a:p>
            <a:r>
              <a:rPr lang="en-US" dirty="0" smtClean="0">
                <a:solidFill>
                  <a:srgbClr val="4D264D"/>
                </a:solidFill>
              </a:rPr>
              <a:t>Trapezoids = one pair of parallel sides</a:t>
            </a:r>
          </a:p>
          <a:p>
            <a:r>
              <a:rPr lang="en-US" dirty="0" smtClean="0">
                <a:solidFill>
                  <a:srgbClr val="4D264D"/>
                </a:solidFill>
              </a:rPr>
              <a:t>Parallelograms = two pairs of parallel sides </a:t>
            </a:r>
            <a:endParaRPr lang="en-US" dirty="0">
              <a:solidFill>
                <a:srgbClr val="4D264D"/>
              </a:solidFill>
            </a:endParaRPr>
          </a:p>
        </p:txBody>
      </p:sp>
    </p:spTree>
    <p:extLst>
      <p:ext uri="{BB962C8B-B14F-4D97-AF65-F5344CB8AC3E}">
        <p14:creationId xmlns:p14="http://schemas.microsoft.com/office/powerpoint/2010/main" val="2740854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615067"/>
            <a:ext cx="7556313" cy="1116106"/>
          </a:xfrm>
        </p:spPr>
        <p:txBody>
          <a:bodyPr/>
          <a:lstStyle/>
          <a:p>
            <a:r>
              <a:rPr lang="en-US" dirty="0" smtClean="0"/>
              <a:t>Problem 1</a:t>
            </a:r>
            <a:br>
              <a:rPr lang="en-US" dirty="0" smtClean="0"/>
            </a:br>
            <a:r>
              <a:rPr lang="en-US" sz="2400" dirty="0" smtClean="0"/>
              <a:t>a) Draw a rhombus and articulate the definition</a:t>
            </a:r>
            <a:endParaRPr lang="en-US" sz="2400" dirty="0"/>
          </a:p>
        </p:txBody>
      </p:sp>
      <p:sp>
        <p:nvSpPr>
          <p:cNvPr id="3" name="Content Placeholder 2"/>
          <p:cNvSpPr>
            <a:spLocks noGrp="1"/>
          </p:cNvSpPr>
          <p:nvPr>
            <p:ph idx="1"/>
          </p:nvPr>
        </p:nvSpPr>
        <p:spPr>
          <a:xfrm>
            <a:off x="498474" y="1981200"/>
            <a:ext cx="7556313" cy="4435061"/>
          </a:xfrm>
        </p:spPr>
        <p:txBody>
          <a:bodyPr>
            <a:normAutofit/>
          </a:bodyPr>
          <a:lstStyle/>
          <a:p>
            <a:r>
              <a:rPr lang="en-US" dirty="0" smtClean="0"/>
              <a:t>How did we start drawing the trapezoids and parallelograms?</a:t>
            </a:r>
          </a:p>
          <a:p>
            <a:endParaRPr lang="en-US" dirty="0"/>
          </a:p>
          <a:p>
            <a:r>
              <a:rPr lang="en-US" dirty="0" smtClean="0"/>
              <a:t>If we wanted to draw a parallelogram that is also a rhombus, what would I need to think about?</a:t>
            </a:r>
          </a:p>
          <a:p>
            <a:pPr marL="0" indent="0">
              <a:buNone/>
            </a:pPr>
            <a:endParaRPr lang="en-US" dirty="0" smtClean="0"/>
          </a:p>
        </p:txBody>
      </p:sp>
      <p:sp>
        <p:nvSpPr>
          <p:cNvPr id="4"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
        <p:nvSpPr>
          <p:cNvPr id="6" name="TextBox 5"/>
          <p:cNvSpPr txBox="1"/>
          <p:nvPr/>
        </p:nvSpPr>
        <p:spPr>
          <a:xfrm>
            <a:off x="3184541" y="2443682"/>
            <a:ext cx="3776870" cy="369332"/>
          </a:xfrm>
          <a:prstGeom prst="rect">
            <a:avLst/>
          </a:prstGeom>
          <a:noFill/>
        </p:spPr>
        <p:txBody>
          <a:bodyPr wrap="square" rtlCol="0">
            <a:spAutoFit/>
          </a:bodyPr>
          <a:lstStyle/>
          <a:p>
            <a:r>
              <a:rPr lang="en-US" dirty="0" smtClean="0">
                <a:solidFill>
                  <a:srgbClr val="4D264D"/>
                </a:solidFill>
              </a:rPr>
              <a:t>By drawing a pair of parallel sides</a:t>
            </a:r>
            <a:endParaRPr lang="en-US" dirty="0">
              <a:solidFill>
                <a:srgbClr val="4D264D"/>
              </a:solidFill>
            </a:endParaRPr>
          </a:p>
        </p:txBody>
      </p:sp>
      <p:sp>
        <p:nvSpPr>
          <p:cNvPr id="7" name="TextBox 6"/>
          <p:cNvSpPr txBox="1"/>
          <p:nvPr/>
        </p:nvSpPr>
        <p:spPr>
          <a:xfrm>
            <a:off x="2884331" y="4112294"/>
            <a:ext cx="4757912" cy="923330"/>
          </a:xfrm>
          <a:prstGeom prst="rect">
            <a:avLst/>
          </a:prstGeom>
          <a:noFill/>
        </p:spPr>
        <p:txBody>
          <a:bodyPr wrap="square" rtlCol="0">
            <a:spAutoFit/>
          </a:bodyPr>
          <a:lstStyle/>
          <a:p>
            <a:r>
              <a:rPr lang="en-US" dirty="0" smtClean="0">
                <a:solidFill>
                  <a:srgbClr val="4D264D"/>
                </a:solidFill>
              </a:rPr>
              <a:t>- Four sides the same length</a:t>
            </a:r>
          </a:p>
          <a:p>
            <a:r>
              <a:rPr lang="en-US" dirty="0" smtClean="0">
                <a:solidFill>
                  <a:srgbClr val="4D264D"/>
                </a:solidFill>
              </a:rPr>
              <a:t>- Needs two pairs of parallel sides- again all measuring the same length</a:t>
            </a:r>
            <a:endParaRPr lang="en-US" dirty="0">
              <a:solidFill>
                <a:srgbClr val="4D264D"/>
              </a:solidFill>
            </a:endParaRPr>
          </a:p>
        </p:txBody>
      </p:sp>
    </p:spTree>
    <p:extLst>
      <p:ext uri="{BB962C8B-B14F-4D97-AF65-F5344CB8AC3E}">
        <p14:creationId xmlns:p14="http://schemas.microsoft.com/office/powerpoint/2010/main" val="428655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615067"/>
            <a:ext cx="7556313" cy="1116106"/>
          </a:xfrm>
        </p:spPr>
        <p:txBody>
          <a:bodyPr/>
          <a:lstStyle/>
          <a:p>
            <a:r>
              <a:rPr lang="en-US" dirty="0" smtClean="0"/>
              <a:t>Problem 1</a:t>
            </a:r>
            <a:br>
              <a:rPr lang="en-US" dirty="0" smtClean="0"/>
            </a:br>
            <a:r>
              <a:rPr lang="en-US" sz="2400" dirty="0" smtClean="0"/>
              <a:t>a) Draw a rhombus and articulate the definition</a:t>
            </a:r>
            <a:endParaRPr lang="en-US" sz="2400" dirty="0"/>
          </a:p>
        </p:txBody>
      </p:sp>
      <p:sp>
        <p:nvSpPr>
          <p:cNvPr id="3" name="Content Placeholder 2"/>
          <p:cNvSpPr>
            <a:spLocks noGrp="1"/>
          </p:cNvSpPr>
          <p:nvPr>
            <p:ph idx="1"/>
          </p:nvPr>
        </p:nvSpPr>
        <p:spPr>
          <a:xfrm>
            <a:off x="348396" y="1981200"/>
            <a:ext cx="4394290" cy="4435061"/>
          </a:xfrm>
        </p:spPr>
        <p:txBody>
          <a:bodyPr>
            <a:normAutofit/>
          </a:bodyPr>
          <a:lstStyle/>
          <a:p>
            <a:r>
              <a:rPr lang="en-US" dirty="0" smtClean="0"/>
              <a:t>Draw an angle with sides that are the same length</a:t>
            </a:r>
            <a:endParaRPr lang="en-US" dirty="0"/>
          </a:p>
          <a:p>
            <a:r>
              <a:rPr lang="en-US" dirty="0" smtClean="0"/>
              <a:t>Label the vertex B and the endpoints of the sides as A and C.</a:t>
            </a:r>
          </a:p>
          <a:p>
            <a:endParaRPr lang="en-US" dirty="0" smtClean="0"/>
          </a:p>
          <a:p>
            <a:endParaRPr lang="en-US" dirty="0"/>
          </a:p>
          <a:p>
            <a:r>
              <a:rPr lang="en-US" dirty="0" smtClean="0"/>
              <a:t>Draw a line parallel to one of the sides through the endpoint.</a:t>
            </a:r>
          </a:p>
        </p:txBody>
      </p:sp>
      <p:sp>
        <p:nvSpPr>
          <p:cNvPr id="4"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pic>
        <p:nvPicPr>
          <p:cNvPr id="5" name="Picture 4"/>
          <p:cNvPicPr>
            <a:picLocks noChangeAspect="1"/>
          </p:cNvPicPr>
          <p:nvPr/>
        </p:nvPicPr>
        <p:blipFill>
          <a:blip r:embed="rId2"/>
          <a:stretch>
            <a:fillRect/>
          </a:stretch>
        </p:blipFill>
        <p:spPr>
          <a:xfrm>
            <a:off x="4831664" y="1731173"/>
            <a:ext cx="2933960" cy="2214852"/>
          </a:xfrm>
          <a:prstGeom prst="rect">
            <a:avLst/>
          </a:prstGeom>
        </p:spPr>
      </p:pic>
      <p:pic>
        <p:nvPicPr>
          <p:cNvPr id="8" name="Picture 7"/>
          <p:cNvPicPr>
            <a:picLocks noChangeAspect="1"/>
          </p:cNvPicPr>
          <p:nvPr/>
        </p:nvPicPr>
        <p:blipFill>
          <a:blip r:embed="rId3"/>
          <a:stretch>
            <a:fillRect/>
          </a:stretch>
        </p:blipFill>
        <p:spPr>
          <a:xfrm>
            <a:off x="4831664" y="4116202"/>
            <a:ext cx="3492824" cy="2613396"/>
          </a:xfrm>
          <a:prstGeom prst="rect">
            <a:avLst/>
          </a:prstGeom>
        </p:spPr>
      </p:pic>
    </p:spTree>
    <p:extLst>
      <p:ext uri="{BB962C8B-B14F-4D97-AF65-F5344CB8AC3E}">
        <p14:creationId xmlns:p14="http://schemas.microsoft.com/office/powerpoint/2010/main" val="13474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615067"/>
            <a:ext cx="7556313" cy="1116106"/>
          </a:xfrm>
        </p:spPr>
        <p:txBody>
          <a:bodyPr/>
          <a:lstStyle/>
          <a:p>
            <a:r>
              <a:rPr lang="en-US" dirty="0" smtClean="0"/>
              <a:t>Problem 1</a:t>
            </a:r>
            <a:br>
              <a:rPr lang="en-US" dirty="0" smtClean="0"/>
            </a:br>
            <a:r>
              <a:rPr lang="en-US" sz="2400" dirty="0" smtClean="0"/>
              <a:t>a) Draw a rhombus and articulate the definition</a:t>
            </a:r>
            <a:endParaRPr lang="en-US" sz="2400" dirty="0"/>
          </a:p>
        </p:txBody>
      </p:sp>
      <p:sp>
        <p:nvSpPr>
          <p:cNvPr id="3" name="Content Placeholder 2"/>
          <p:cNvSpPr>
            <a:spLocks noGrp="1"/>
          </p:cNvSpPr>
          <p:nvPr>
            <p:ph idx="1"/>
          </p:nvPr>
        </p:nvSpPr>
        <p:spPr>
          <a:xfrm>
            <a:off x="348396" y="1745720"/>
            <a:ext cx="4394290" cy="4435061"/>
          </a:xfrm>
        </p:spPr>
        <p:txBody>
          <a:bodyPr>
            <a:normAutofit/>
          </a:bodyPr>
          <a:lstStyle/>
          <a:p>
            <a:r>
              <a:rPr lang="en-US" dirty="0" smtClean="0"/>
              <a:t>Now draw a second set of parallel sides going through the endpoint.</a:t>
            </a:r>
          </a:p>
          <a:p>
            <a:r>
              <a:rPr lang="en-US" dirty="0" smtClean="0"/>
              <a:t>Label the last angle as D</a:t>
            </a:r>
          </a:p>
          <a:p>
            <a:r>
              <a:rPr lang="en-US" dirty="0" smtClean="0"/>
              <a:t>Measure your sides and compare your figure with your partner’s</a:t>
            </a:r>
          </a:p>
          <a:p>
            <a:r>
              <a:rPr lang="en-US" dirty="0" smtClean="0"/>
              <a:t>What is the most specific name for this shape? How do you know?</a:t>
            </a:r>
            <a:endParaRPr lang="en-US" dirty="0"/>
          </a:p>
        </p:txBody>
      </p:sp>
      <p:sp>
        <p:nvSpPr>
          <p:cNvPr id="4"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pic>
        <p:nvPicPr>
          <p:cNvPr id="6" name="Picture 5"/>
          <p:cNvPicPr>
            <a:picLocks noChangeAspect="1"/>
          </p:cNvPicPr>
          <p:nvPr/>
        </p:nvPicPr>
        <p:blipFill>
          <a:blip r:embed="rId2"/>
          <a:stretch>
            <a:fillRect/>
          </a:stretch>
        </p:blipFill>
        <p:spPr>
          <a:xfrm>
            <a:off x="4853586" y="1981200"/>
            <a:ext cx="3505200" cy="3378200"/>
          </a:xfrm>
          <a:prstGeom prst="rect">
            <a:avLst/>
          </a:prstGeom>
        </p:spPr>
      </p:pic>
      <p:sp>
        <p:nvSpPr>
          <p:cNvPr id="9" name="Rectangle 8"/>
          <p:cNvSpPr/>
          <p:nvPr/>
        </p:nvSpPr>
        <p:spPr>
          <a:xfrm>
            <a:off x="2030051" y="1634449"/>
            <a:ext cx="5495672" cy="424797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169048" y="1731173"/>
            <a:ext cx="5091082" cy="3970318"/>
          </a:xfrm>
          <a:prstGeom prst="rect">
            <a:avLst/>
          </a:prstGeom>
        </p:spPr>
        <p:txBody>
          <a:bodyPr wrap="square">
            <a:spAutoFit/>
          </a:bodyPr>
          <a:lstStyle/>
          <a:p>
            <a:r>
              <a:rPr lang="en-US" i="1" u="sng" dirty="0" smtClean="0">
                <a:solidFill>
                  <a:schemeClr val="bg1"/>
                </a:solidFill>
              </a:rPr>
              <a:t>Stu Dent and </a:t>
            </a:r>
            <a:r>
              <a:rPr lang="en-US" i="1" u="sng" dirty="0" err="1" smtClean="0">
                <a:solidFill>
                  <a:schemeClr val="bg1"/>
                </a:solidFill>
              </a:rPr>
              <a:t>Ima</a:t>
            </a:r>
            <a:r>
              <a:rPr lang="en-US" i="1" u="sng" dirty="0" smtClean="0">
                <a:solidFill>
                  <a:schemeClr val="bg1"/>
                </a:solidFill>
              </a:rPr>
              <a:t> Kid shared their thoughts!</a:t>
            </a:r>
          </a:p>
          <a:p>
            <a:endParaRPr lang="en-US" i="1" u="sng" dirty="0" smtClean="0">
              <a:solidFill>
                <a:schemeClr val="bg1"/>
              </a:solidFill>
            </a:endParaRPr>
          </a:p>
          <a:p>
            <a:r>
              <a:rPr lang="en-US" i="1" u="sng" dirty="0" smtClean="0">
                <a:solidFill>
                  <a:schemeClr val="bg1"/>
                </a:solidFill>
              </a:rPr>
              <a:t>Stu Dent’s response!: </a:t>
            </a:r>
            <a:r>
              <a:rPr lang="en-US" dirty="0">
                <a:solidFill>
                  <a:schemeClr val="bg1"/>
                </a:solidFill>
              </a:rPr>
              <a:t>My sides were two inches long. My partner’s were three inches long, but they both have two sets of parallel sides and the sides are all the same length. So, we both drew a rhombus. </a:t>
            </a:r>
            <a:r>
              <a:rPr lang="en-US" dirty="0">
                <a:solidFill>
                  <a:schemeClr val="bg1"/>
                </a:solidFill>
                <a:latin typeface="Wingdings"/>
              </a:rPr>
              <a:t> </a:t>
            </a:r>
            <a:r>
              <a:rPr lang="en-US" dirty="0">
                <a:solidFill>
                  <a:schemeClr val="bg1"/>
                </a:solidFill>
              </a:rPr>
              <a:t>It’s a parallelogram with four equal </a:t>
            </a:r>
            <a:r>
              <a:rPr lang="en-US" dirty="0" smtClean="0">
                <a:solidFill>
                  <a:schemeClr val="bg1"/>
                </a:solidFill>
              </a:rPr>
              <a:t>sides.</a:t>
            </a:r>
          </a:p>
          <a:p>
            <a:endParaRPr lang="en-US" i="1" u="sng" dirty="0" smtClean="0">
              <a:solidFill>
                <a:schemeClr val="bg1"/>
              </a:solidFill>
            </a:endParaRPr>
          </a:p>
          <a:p>
            <a:r>
              <a:rPr lang="en-US" i="1" u="sng" dirty="0" err="1" smtClean="0">
                <a:solidFill>
                  <a:schemeClr val="bg1"/>
                </a:solidFill>
              </a:rPr>
              <a:t>Ima</a:t>
            </a:r>
            <a:r>
              <a:rPr lang="en-US" i="1" u="sng" dirty="0" smtClean="0">
                <a:solidFill>
                  <a:schemeClr val="bg1"/>
                </a:solidFill>
              </a:rPr>
              <a:t> Kid: </a:t>
            </a:r>
            <a:r>
              <a:rPr lang="en-US" dirty="0" smtClean="0">
                <a:solidFill>
                  <a:schemeClr val="bg1"/>
                </a:solidFill>
              </a:rPr>
              <a:t>Mine </a:t>
            </a:r>
            <a:r>
              <a:rPr lang="en-US" dirty="0">
                <a:solidFill>
                  <a:schemeClr val="bg1"/>
                </a:solidFill>
              </a:rPr>
              <a:t>is a parallelogram with equal sides, but my partner’s is a square. We both drew a rhombus with four equal sides, even though I started with an acute angle, and he started with a right angle. </a:t>
            </a:r>
          </a:p>
        </p:txBody>
      </p:sp>
    </p:spTree>
    <p:extLst>
      <p:ext uri="{BB962C8B-B14F-4D97-AF65-F5344CB8AC3E}">
        <p14:creationId xmlns:p14="http://schemas.microsoft.com/office/powerpoint/2010/main" val="3975578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theme/theme1.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Advantage.thmx</Template>
  <TotalTime>55</TotalTime>
  <Words>926</Words>
  <Application>Microsoft Office PowerPoint</Application>
  <PresentationFormat>On-screen Show (4:3)</PresentationFormat>
  <Paragraphs>126</Paragraphs>
  <Slides>19</Slides>
  <Notes>4</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Advantage</vt:lpstr>
      <vt:lpstr>Objective:  Lessons 18: Draw rectangles and rhombuses to clarify their attributes and define rectangles and rhombuses based on those attributes.</vt:lpstr>
      <vt:lpstr>Time to Sprint!</vt:lpstr>
      <vt:lpstr>Multiply by Multiples of 10 and 100</vt:lpstr>
      <vt:lpstr>Application Problem</vt:lpstr>
      <vt:lpstr>Teacher notes</vt:lpstr>
      <vt:lpstr>Problem 1 a) Draw a rhombus and articulate the definition</vt:lpstr>
      <vt:lpstr>Problem 1 a) Draw a rhombus and articulate the definition</vt:lpstr>
      <vt:lpstr>Problem 1 a) Draw a rhombus and articulate the definition</vt:lpstr>
      <vt:lpstr>Problem 1 a) Draw a rhombus and articulate the definition</vt:lpstr>
      <vt:lpstr>Problem 1 b) Measure and label its angles to explore their relationships.</vt:lpstr>
      <vt:lpstr>Problem 1 c) Fold and measure to explore diagonals of rhombuses.</vt:lpstr>
      <vt:lpstr>Let’s analyze what we found!</vt:lpstr>
      <vt:lpstr>Problem 2 a) Draw a rectangle according to the definition of a rectangle</vt:lpstr>
      <vt:lpstr>Problem 2 b) Measure and label its angles to explore their relationship</vt:lpstr>
      <vt:lpstr>Problem 2 c) Fold and measure to explore diagonals of rectangles</vt:lpstr>
      <vt:lpstr>Let’s analyze what we found!</vt:lpstr>
      <vt:lpstr>Get Ready to Finish the Problem Set on Your Own!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Objective:  Lessons 18: Draw rectangles and rhombuses to clarify their attributes and define rectangles and rhombuses based on those attributes.</dc:title>
  <dc:creator>Keely Clauson</dc:creator>
  <cp:lastModifiedBy>Keely Clauson</cp:lastModifiedBy>
  <cp:revision>11</cp:revision>
  <dcterms:created xsi:type="dcterms:W3CDTF">2015-05-15T10:37:37Z</dcterms:created>
  <dcterms:modified xsi:type="dcterms:W3CDTF">2015-05-15T15:02:45Z</dcterms:modified>
</cp:coreProperties>
</file>